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3" r:id="rId1"/>
    <p:sldMasterId id="2147483685" r:id="rId2"/>
    <p:sldMasterId id="2147483721" r:id="rId3"/>
  </p:sldMasterIdLst>
  <p:notesMasterIdLst>
    <p:notesMasterId r:id="rId33"/>
  </p:notesMasterIdLst>
  <p:sldIdLst>
    <p:sldId id="257" r:id="rId4"/>
    <p:sldId id="258" r:id="rId5"/>
    <p:sldId id="259" r:id="rId6"/>
    <p:sldId id="260" r:id="rId7"/>
    <p:sldId id="261" r:id="rId8"/>
    <p:sldId id="262" r:id="rId9"/>
    <p:sldId id="265" r:id="rId10"/>
    <p:sldId id="266" r:id="rId11"/>
    <p:sldId id="267" r:id="rId12"/>
    <p:sldId id="268" r:id="rId13"/>
    <p:sldId id="269" r:id="rId14"/>
    <p:sldId id="270"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8" r:id="rId30"/>
    <p:sldId id="287" r:id="rId31"/>
    <p:sldId id="289" r:id="rId32"/>
  </p:sldIdLst>
  <p:sldSz cx="9144000" cy="6858000" type="screen4x3"/>
  <p:notesSz cx="6858000" cy="9144000"/>
  <p:photoAlbum/>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66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E6D4D49-3873-4065-A054-5FD167B3D41B}" type="datetimeFigureOut">
              <a:rPr lang="fa-IR" smtClean="0"/>
              <a:pPr/>
              <a:t>1437/03/04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C0CC386-3890-4151-A718-99E3C46C62C2}" type="slidenum">
              <a:rPr lang="fa-IR" smtClean="0"/>
              <a:pPr/>
              <a:t>‹#›</a:t>
            </a:fld>
            <a:endParaRPr lang="fa-IR"/>
          </a:p>
        </p:txBody>
      </p:sp>
    </p:spTree>
    <p:extLst>
      <p:ext uri="{BB962C8B-B14F-4D97-AF65-F5344CB8AC3E}">
        <p14:creationId xmlns:p14="http://schemas.microsoft.com/office/powerpoint/2010/main" val="33861716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قورباغه</a:t>
            </a:r>
            <a:r>
              <a:rPr lang="fa-IR" baseline="0" dirty="0" smtClean="0"/>
              <a:t> را قورت بده</a:t>
            </a:r>
          </a:p>
          <a:p>
            <a:endParaRPr lang="fa-IR" dirty="0"/>
          </a:p>
        </p:txBody>
      </p:sp>
      <p:sp>
        <p:nvSpPr>
          <p:cNvPr id="4" name="Slide Number Placeholder 3"/>
          <p:cNvSpPr>
            <a:spLocks noGrp="1"/>
          </p:cNvSpPr>
          <p:nvPr>
            <p:ph type="sldNum" sz="quarter" idx="10"/>
          </p:nvPr>
        </p:nvSpPr>
        <p:spPr/>
        <p:txBody>
          <a:bodyPr/>
          <a:lstStyle/>
          <a:p>
            <a:fld id="{AC0CC386-3890-4151-A718-99E3C46C62C2}" type="slidenum">
              <a:rPr lang="fa-IR" smtClean="0"/>
              <a:pPr/>
              <a:t>2</a:t>
            </a:fld>
            <a:endParaRPr lang="fa-IR"/>
          </a:p>
        </p:txBody>
      </p:sp>
    </p:spTree>
    <p:extLst>
      <p:ext uri="{BB962C8B-B14F-4D97-AF65-F5344CB8AC3E}">
        <p14:creationId xmlns:p14="http://schemas.microsoft.com/office/powerpoint/2010/main" val="2492236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AC0CC386-3890-4151-A718-99E3C46C62C2}" type="slidenum">
              <a:rPr lang="fa-IR" smtClean="0"/>
              <a:pPr/>
              <a:t>4</a:t>
            </a:fld>
            <a:endParaRPr lang="fa-IR"/>
          </a:p>
        </p:txBody>
      </p:sp>
    </p:spTree>
    <p:extLst>
      <p:ext uri="{BB962C8B-B14F-4D97-AF65-F5344CB8AC3E}">
        <p14:creationId xmlns:p14="http://schemas.microsoft.com/office/powerpoint/2010/main" val="538029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cs typeface="B Sahar" pitchFamily="2" charset="-78"/>
              </a:defRPr>
            </a:lvl1pPr>
          </a:lstStyle>
          <a:p>
            <a:r>
              <a:rPr lang="fa-IR" dirty="0" smtClean="0"/>
              <a:t>قورباغه را قورت بده</a:t>
            </a:r>
            <a:endParaRPr lang="fa-IR"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baseline="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21</a:t>
            </a:r>
            <a:r>
              <a:rPr lang="fa-IR" dirty="0" smtClean="0"/>
              <a:t>روش عالی برای غلبه بر تنبلی و انجام بیشترین کار در کمترین زمان</a:t>
            </a:r>
            <a:endParaRPr lang="fa-IR" dirty="0"/>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a:xfrm>
            <a:off x="6553200" y="6356350"/>
            <a:ext cx="2133600" cy="365125"/>
          </a:xfrm>
          <a:prstGeom prst="rect">
            <a:avLst/>
          </a:prstGeom>
        </p:spPr>
        <p:txBody>
          <a:bodyPr/>
          <a:lstStyle/>
          <a:p>
            <a:fld id="{B56A2B13-248F-429A-9FC3-48CFB8956F7C}"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a:xfrm>
            <a:off x="6553200" y="6356350"/>
            <a:ext cx="2133600" cy="365125"/>
          </a:xfrm>
          <a:prstGeom prst="rect">
            <a:avLst/>
          </a:prstGeom>
        </p:spPr>
        <p:txBody>
          <a:bodyPr/>
          <a:lstStyle/>
          <a:p>
            <a:fld id="{B56A2B13-248F-429A-9FC3-48CFB8956F7C}"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a:xfrm>
            <a:off x="457200" y="6416675"/>
            <a:ext cx="2133600" cy="365125"/>
          </a:xfrm>
          <a:prstGeom prst="rect">
            <a:avLst/>
          </a:prstGeom>
        </p:spPr>
        <p:txBody>
          <a:bodyPr/>
          <a:lstStyle/>
          <a:p>
            <a:fld id="{569F316B-C846-4C6F-9C8F-24CA2C8932D2}" type="datetime8">
              <a:rPr lang="fa-IR" smtClean="0"/>
              <a:pPr/>
              <a:t>15/دسامبر/15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506A42C-E988-4F09-B8B1-D8E9D72D5517}" type="slidenum">
              <a:rPr lang="fa-IR" smtClean="0"/>
              <a:pPr/>
              <a:t>‹#›</a:t>
            </a:fld>
            <a:endParaRPr lang="fa-I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0821BDC-BCF0-4393-898B-C83F4D98E477}"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3D6BB2-E17F-497A-8F80-E0CD386C487B}" type="slidenum">
              <a:rPr lang="fa-IR" smtClean="0"/>
              <a:pPr/>
              <a:t>‹#›</a:t>
            </a:fld>
            <a:endParaRPr lang="fa-I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0821BDC-BCF0-4393-898B-C83F4D98E477}"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3D6BB2-E17F-497A-8F80-E0CD386C487B}" type="slidenum">
              <a:rPr lang="fa-IR" smtClean="0"/>
              <a:pPr/>
              <a:t>‹#›</a:t>
            </a:fld>
            <a:endParaRPr lang="fa-I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21BDC-BCF0-4393-898B-C83F4D98E477}"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3D6BB2-E17F-497A-8F80-E0CD386C487B}" type="slidenum">
              <a:rPr lang="fa-IR" smtClean="0"/>
              <a:pPr/>
              <a:t>‹#›</a:t>
            </a:fld>
            <a:endParaRPr lang="fa-I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0821BDC-BCF0-4393-898B-C83F4D98E477}" type="datetimeFigureOut">
              <a:rPr lang="fa-IR" smtClean="0"/>
              <a:pPr/>
              <a:t>1437/03/04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83D6BB2-E17F-497A-8F80-E0CD386C487B}" type="slidenum">
              <a:rPr lang="fa-IR" smtClean="0"/>
              <a:pPr/>
              <a:t>‹#›</a:t>
            </a:fld>
            <a:endParaRPr lang="fa-I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0821BDC-BCF0-4393-898B-C83F4D98E477}" type="datetimeFigureOut">
              <a:rPr lang="fa-IR" smtClean="0"/>
              <a:pPr/>
              <a:t>1437/03/04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83D6BB2-E17F-497A-8F80-E0CD386C487B}" type="slidenum">
              <a:rPr lang="fa-IR" smtClean="0"/>
              <a:pPr/>
              <a:t>‹#›</a:t>
            </a:fld>
            <a:endParaRPr lang="fa-I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0821BDC-BCF0-4393-898B-C83F4D98E477}" type="datetimeFigureOut">
              <a:rPr lang="fa-IR" smtClean="0"/>
              <a:pPr/>
              <a:t>1437/03/04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83D6BB2-E17F-497A-8F80-E0CD386C487B}" type="slidenum">
              <a:rPr lang="fa-IR" smtClean="0"/>
              <a:pPr/>
              <a:t>‹#›</a:t>
            </a:fld>
            <a:endParaRPr lang="fa-I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821BDC-BCF0-4393-898B-C83F4D98E477}" type="datetimeFigureOut">
              <a:rPr lang="fa-IR" smtClean="0"/>
              <a:pPr/>
              <a:t>1437/03/04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83D6BB2-E17F-497A-8F80-E0CD386C487B}" type="slidenum">
              <a:rPr lang="fa-IR" smtClean="0"/>
              <a:pPr/>
              <a:t>‹#›</a:t>
            </a:fld>
            <a:endParaRPr lang="fa-I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a:xfrm>
            <a:off x="6553200" y="6356350"/>
            <a:ext cx="2133600" cy="365125"/>
          </a:xfrm>
          <a:prstGeom prst="rect">
            <a:avLst/>
          </a:prstGeom>
        </p:spPr>
        <p:txBody>
          <a:bodyPr/>
          <a:lstStyle/>
          <a:p>
            <a:fld id="{B56A2B13-248F-429A-9FC3-48CFB8956F7C}"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21BDC-BCF0-4393-898B-C83F4D98E477}" type="datetimeFigureOut">
              <a:rPr lang="fa-IR" smtClean="0"/>
              <a:pPr/>
              <a:t>1437/03/04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83D6BB2-E17F-497A-8F80-E0CD386C487B}" type="slidenum">
              <a:rPr lang="fa-IR" smtClean="0"/>
              <a:pPr/>
              <a:t>‹#›</a:t>
            </a:fld>
            <a:endParaRPr lang="fa-I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21BDC-BCF0-4393-898B-C83F4D98E477}" type="datetimeFigureOut">
              <a:rPr lang="fa-IR" smtClean="0"/>
              <a:pPr/>
              <a:t>1437/03/04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83D6BB2-E17F-497A-8F80-E0CD386C487B}" type="slidenum">
              <a:rPr lang="fa-IR" smtClean="0"/>
              <a:pPr/>
              <a:t>‹#›</a:t>
            </a:fld>
            <a:endParaRPr lang="fa-I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0821BDC-BCF0-4393-898B-C83F4D98E477}"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3D6BB2-E17F-497A-8F80-E0CD386C487B}" type="slidenum">
              <a:rPr lang="fa-IR" smtClean="0"/>
              <a:pPr/>
              <a:t>‹#›</a:t>
            </a:fld>
            <a:endParaRPr lang="fa-I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0821BDC-BCF0-4393-898B-C83F4D98E477}"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3D6BB2-E17F-497A-8F80-E0CD386C487B}" type="slidenum">
              <a:rPr lang="fa-IR" smtClean="0"/>
              <a:pPr/>
              <a:t>‹#›</a:t>
            </a:fld>
            <a:endParaRPr lang="fa-IR"/>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44213AF-26F6-41FA-8D85-E2C5388D6E58}" type="datetimeFigureOut">
              <a:rPr lang="en-US" smtClean="0"/>
              <a:pPr/>
              <a:t>12/15/2015</a:t>
            </a:fld>
            <a:endParaRPr lang="en-US" dirty="0">
              <a:solidFill>
                <a:srgbClr val="FFFFFF"/>
              </a:solidFill>
            </a:endParaRP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18A01E67-928A-4B93-99D4-98EE7E74BF23}"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6A2B13-248F-429A-9FC3-48CFB8956F7C}"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56A2B13-248F-429A-9FC3-48CFB8956F7C}"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8A01E67-928A-4B93-99D4-98EE7E74BF23}"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56A2B13-248F-429A-9FC3-48CFB8956F7C}" type="datetimeFigureOut">
              <a:rPr lang="fa-IR" smtClean="0"/>
              <a:pPr/>
              <a:t>1437/03/04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56A2B13-248F-429A-9FC3-48CFB8956F7C}" type="datetimeFigureOut">
              <a:rPr lang="fa-IR" smtClean="0"/>
              <a:pPr/>
              <a:t>1437/03/04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56A2B13-248F-429A-9FC3-48CFB8956F7C}" type="datetimeFigureOut">
              <a:rPr lang="fa-IR" smtClean="0"/>
              <a:pPr/>
              <a:t>1437/03/04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53200" y="6356350"/>
            <a:ext cx="2133600" cy="365125"/>
          </a:xfrm>
          <a:prstGeom prst="rect">
            <a:avLst/>
          </a:prstGeom>
        </p:spPr>
        <p:txBody>
          <a:bodyPr/>
          <a:lstStyle/>
          <a:p>
            <a:fld id="{B56A2B13-248F-429A-9FC3-48CFB8956F7C}"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6A2B13-248F-429A-9FC3-48CFB8956F7C}" type="datetimeFigureOut">
              <a:rPr lang="fa-IR" smtClean="0"/>
              <a:pPr/>
              <a:t>1437/03/04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56A2B13-248F-429A-9FC3-48CFB8956F7C}" type="datetimeFigureOut">
              <a:rPr lang="fa-IR" smtClean="0"/>
              <a:pPr/>
              <a:t>1437/03/04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56A2B13-248F-429A-9FC3-48CFB8956F7C}" type="datetimeFigureOut">
              <a:rPr lang="fa-IR" smtClean="0"/>
              <a:pPr/>
              <a:t>1437/03/04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18A01E67-928A-4B93-99D4-98EE7E74BF23}"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6A2B13-248F-429A-9FC3-48CFB8956F7C}"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6A2B13-248F-429A-9FC3-48CFB8956F7C}" type="datetimeFigureOut">
              <a:rPr lang="fa-IR" smtClean="0"/>
              <a:pPr/>
              <a:t>1437/03/04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a:xfrm>
            <a:off x="6553200" y="6356350"/>
            <a:ext cx="2133600" cy="365125"/>
          </a:xfrm>
          <a:prstGeom prst="rect">
            <a:avLst/>
          </a:prstGeom>
        </p:spPr>
        <p:txBody>
          <a:bodyPr/>
          <a:lstStyle/>
          <a:p>
            <a:fld id="{B56A2B13-248F-429A-9FC3-48CFB8956F7C}" type="datetimeFigureOut">
              <a:rPr lang="fa-IR" smtClean="0"/>
              <a:pPr/>
              <a:t>1437/03/04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a:xfrm>
            <a:off x="6553200" y="6356350"/>
            <a:ext cx="2133600" cy="365125"/>
          </a:xfrm>
          <a:prstGeom prst="rect">
            <a:avLst/>
          </a:prstGeom>
        </p:spPr>
        <p:txBody>
          <a:bodyPr/>
          <a:lstStyle/>
          <a:p>
            <a:fld id="{B56A2B13-248F-429A-9FC3-48CFB8956F7C}" type="datetimeFigureOut">
              <a:rPr lang="fa-IR" smtClean="0"/>
              <a:pPr/>
              <a:t>1437/03/04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a:xfrm>
            <a:off x="6553200" y="6356350"/>
            <a:ext cx="2133600" cy="365125"/>
          </a:xfrm>
          <a:prstGeom prst="rect">
            <a:avLst/>
          </a:prstGeom>
        </p:spPr>
        <p:txBody>
          <a:bodyPr/>
          <a:lstStyle/>
          <a:p>
            <a:fld id="{B56A2B13-248F-429A-9FC3-48CFB8956F7C}" type="datetimeFigureOut">
              <a:rPr lang="fa-IR" smtClean="0"/>
              <a:pPr/>
              <a:t>1437/03/04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53200" y="6356350"/>
            <a:ext cx="2133600" cy="365125"/>
          </a:xfrm>
          <a:prstGeom prst="rect">
            <a:avLst/>
          </a:prstGeom>
        </p:spPr>
        <p:txBody>
          <a:bodyPr/>
          <a:lstStyle/>
          <a:p>
            <a:fld id="{B56A2B13-248F-429A-9FC3-48CFB8956F7C}" type="datetimeFigureOut">
              <a:rPr lang="fa-IR" smtClean="0"/>
              <a:pPr/>
              <a:t>1437/03/04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53200" y="6356350"/>
            <a:ext cx="2133600" cy="365125"/>
          </a:xfrm>
          <a:prstGeom prst="rect">
            <a:avLst/>
          </a:prstGeom>
        </p:spPr>
        <p:txBody>
          <a:bodyPr/>
          <a:lstStyle/>
          <a:p>
            <a:fld id="{B56A2B13-248F-429A-9FC3-48CFB8956F7C}" type="datetimeFigureOut">
              <a:rPr lang="fa-IR" smtClean="0"/>
              <a:pPr/>
              <a:t>1437/03/04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53200" y="6356350"/>
            <a:ext cx="2133600" cy="365125"/>
          </a:xfrm>
          <a:prstGeom prst="rect">
            <a:avLst/>
          </a:prstGeom>
        </p:spPr>
        <p:txBody>
          <a:bodyPr/>
          <a:lstStyle/>
          <a:p>
            <a:fld id="{B56A2B13-248F-429A-9FC3-48CFB8956F7C}" type="datetimeFigureOut">
              <a:rPr lang="fa-IR" smtClean="0"/>
              <a:pPr/>
              <a:t>1437/03/04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8A01E67-928A-4B93-99D4-98EE7E74BF23}" type="slidenum">
              <a:rPr lang="fa-IR" smtClean="0"/>
              <a:pPr/>
              <a:t>‹#›</a:t>
            </a:fld>
            <a:endParaRPr lang="fa-I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pct5">
          <a:fgClr>
            <a:schemeClr val="bg2">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a-IR" dirty="0" smtClean="0"/>
              <a:t>قورباغه را قورت بده</a:t>
            </a:r>
            <a:endParaRPr lang="fa-IR"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a-IR" dirty="0" smtClean="0"/>
              <a:t>باید تو را پیدا </a:t>
            </a:r>
            <a:r>
              <a:rPr lang="en-US" dirty="0" smtClean="0"/>
              <a:t>l</a:t>
            </a:r>
            <a:endParaRPr lang="fa-I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8A01E67-928A-4B93-99D4-98EE7E74BF23}"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72" r:id="rId12"/>
  </p:sldLayoutIdLst>
  <p:transition/>
  <p:txStyles>
    <p:titleStyle>
      <a:lvl1pPr algn="ctr" defTabSz="914400" rtl="1" eaLnBrk="1" latinLnBrk="0" hangingPunct="1">
        <a:spcBef>
          <a:spcPct val="0"/>
        </a:spcBef>
        <a:buNone/>
        <a:defRPr sz="6000" kern="1200" baseline="0">
          <a:solidFill>
            <a:schemeClr val="tx1"/>
          </a:solidFill>
          <a:latin typeface="+mj-lt"/>
          <a:ea typeface="+mj-ea"/>
          <a:cs typeface="B Bardiya" pitchFamily="2" charset="-78"/>
        </a:defRPr>
      </a:lvl1pPr>
    </p:titleStyle>
    <p:bodyStyle>
      <a:lvl1pPr marL="342900" indent="-342900" algn="r" defTabSz="914400" rtl="1" eaLnBrk="1" latinLnBrk="0" hangingPunct="1">
        <a:spcBef>
          <a:spcPct val="20000"/>
        </a:spcBef>
        <a:buFont typeface="Arial" pitchFamily="34" charset="0"/>
        <a:buNone/>
        <a:defRPr sz="2400" kern="1200" baseline="0">
          <a:solidFill>
            <a:schemeClr val="tx1"/>
          </a:solidFill>
          <a:latin typeface="+mn-lt"/>
          <a:ea typeface="+mn-ea"/>
          <a:cs typeface="B Mehr" pitchFamily="2" charset="-78"/>
        </a:defRPr>
      </a:lvl1pPr>
      <a:lvl2pPr marL="742950" indent="-28575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pattFill prst="pct5">
          <a:fgClr>
            <a:schemeClr val="bg2">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0821BDC-BCF0-4393-898B-C83F4D98E477}" type="datetimeFigureOut">
              <a:rPr lang="fa-IR" smtClean="0"/>
              <a:pPr/>
              <a:t>1437/03/04</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83D6BB2-E17F-497A-8F80-E0CD386C487B}"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pattFill prst="pct5">
          <a:fgClr>
            <a:schemeClr val="bg2">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12/15/2015</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8A01E67-928A-4B93-99D4-98EE7E74BF23}"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506A42C-E988-4F09-B8B1-D8E9D72D5517}" type="slidenum">
              <a:rPr lang="fa-IR" smtClean="0"/>
              <a:pPr/>
              <a:t>1</a:t>
            </a:fld>
            <a:endParaRPr lang="fa-I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55776" y="1096321"/>
            <a:ext cx="4333461" cy="5235628"/>
          </a:xfrm>
          <a:prstGeom prst="rect">
            <a:avLst/>
          </a:prstGeom>
        </p:spPr>
      </p:pic>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214422"/>
            <a:ext cx="8786842" cy="1500198"/>
          </a:xfrm>
        </p:spPr>
        <p:txBody>
          <a:bodyPr>
            <a:normAutofit fontScale="90000"/>
          </a:bodyPr>
          <a:lstStyle/>
          <a:p>
            <a:r>
              <a:rPr lang="fa-IR" dirty="0" smtClean="0"/>
              <a:t> </a:t>
            </a:r>
            <a:r>
              <a:rPr lang="en-US" dirty="0" smtClean="0"/>
              <a:t/>
            </a:r>
            <a:br>
              <a:rPr lang="en-US" dirty="0" smtClean="0"/>
            </a:br>
            <a:r>
              <a:rPr lang="fa-IR" dirty="0" smtClean="0"/>
              <a:t>5- </a:t>
            </a:r>
            <a:r>
              <a:rPr lang="fa-IR" sz="4000" dirty="0" smtClean="0">
                <a:cs typeface="B Sahar" pitchFamily="2" charset="-78"/>
              </a:rPr>
              <a:t>شیوه ی الف ب پ ت ث را پیوسته به کار بگیرید </a:t>
            </a:r>
            <a:r>
              <a:rPr lang="en-US" dirty="0" smtClean="0"/>
              <a:t/>
            </a:r>
            <a:br>
              <a:rPr lang="en-US" dirty="0" smtClean="0"/>
            </a:br>
            <a:endParaRPr lang="fa-IR" dirty="0">
              <a:cs typeface="B Sahar" pitchFamily="2" charset="-78"/>
            </a:endParaRPr>
          </a:p>
        </p:txBody>
      </p:sp>
      <p:sp>
        <p:nvSpPr>
          <p:cNvPr id="3" name="Content Placeholder 2"/>
          <p:cNvSpPr>
            <a:spLocks noGrp="1"/>
          </p:cNvSpPr>
          <p:nvPr>
            <p:ph idx="1"/>
          </p:nvPr>
        </p:nvSpPr>
        <p:spPr>
          <a:xfrm>
            <a:off x="457200" y="2714620"/>
            <a:ext cx="8686800" cy="3609980"/>
          </a:xfrm>
        </p:spPr>
        <p:txBody>
          <a:bodyPr/>
          <a:lstStyle/>
          <a:p>
            <a:r>
              <a:rPr lang="fa-IR" dirty="0" smtClean="0"/>
              <a:t>پیش از شروع به کار فهرستی تهییه کنید سپس آنها را از نظر ارزش وضرورت اولویت بندی کنید تا مطمئن شوید که همیشه در حال انجام مهمترین کار هایتان هستید .</a:t>
            </a:r>
            <a:endParaRPr lang="en-US" dirty="0" smtClean="0"/>
          </a:p>
          <a:p>
            <a:endParaRPr lang="fa-IR" dirty="0"/>
          </a:p>
        </p:txBody>
      </p:sp>
    </p:spTree>
  </p:cSld>
  <p:clrMapOvr>
    <a:masterClrMapping/>
  </p:clrMapOvr>
  <p:transition spd="slow">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14620"/>
            <a:ext cx="8229600" cy="3609980"/>
          </a:xfrm>
        </p:spPr>
        <p:txBody>
          <a:bodyPr/>
          <a:lstStyle/>
          <a:p>
            <a:r>
              <a:rPr lang="fa-IR" dirty="0" smtClean="0"/>
              <a:t>نتایجی را که باید قطعا از کارتان به دست اورید تا بتوانید بگویید که به خوبی از عهده کار برآمدهاید مشخص کنید ودر طول روز قاطعانه بر روی آنها کار کنید .</a:t>
            </a:r>
            <a:endParaRPr lang="en-US" dirty="0" smtClean="0"/>
          </a:p>
          <a:p>
            <a:endParaRPr lang="fa-IR" dirty="0"/>
          </a:p>
        </p:txBody>
      </p:sp>
      <p:sp>
        <p:nvSpPr>
          <p:cNvPr id="4" name="Title 3"/>
          <p:cNvSpPr>
            <a:spLocks noGrp="1"/>
          </p:cNvSpPr>
          <p:nvPr>
            <p:ph type="title"/>
          </p:nvPr>
        </p:nvSpPr>
        <p:spPr>
          <a:xfrm>
            <a:off x="457200" y="704088"/>
            <a:ext cx="8229600" cy="1867656"/>
          </a:xfrm>
        </p:spPr>
        <p:txBody>
          <a:bodyPr>
            <a:normAutofit/>
          </a:bodyPr>
          <a:lstStyle/>
          <a:p>
            <a:r>
              <a:rPr lang="fa-IR" dirty="0" smtClean="0">
                <a:cs typeface="B Sahar" pitchFamily="2" charset="-78"/>
              </a:rPr>
              <a:t>6- روی اهداف اصلی تمر کز کنید </a:t>
            </a:r>
            <a:r>
              <a:rPr lang="en-US" dirty="0" smtClean="0"/>
              <a:t/>
            </a:r>
            <a:br>
              <a:rPr lang="en-US" dirty="0" smtClean="0"/>
            </a:br>
            <a:endParaRPr lang="fa-IR" dirty="0"/>
          </a:p>
        </p:txBody>
      </p:sp>
    </p:spTree>
  </p:cSld>
  <p:clrMapOvr>
    <a:masterClrMapping/>
  </p:clrMapOvr>
  <p:transition spd="slow">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Sahar" pitchFamily="2" charset="-78"/>
              </a:rPr>
              <a:t>-به قانون تشخیص ضرورت عمل کنید </a:t>
            </a:r>
            <a:endParaRPr lang="fa-IR" dirty="0">
              <a:cs typeface="B Sahar" pitchFamily="2" charset="-78"/>
            </a:endParaRPr>
          </a:p>
        </p:txBody>
      </p:sp>
      <p:sp>
        <p:nvSpPr>
          <p:cNvPr id="3" name="Content Placeholder 2"/>
          <p:cNvSpPr>
            <a:spLocks noGrp="1"/>
          </p:cNvSpPr>
          <p:nvPr>
            <p:ph idx="1"/>
          </p:nvPr>
        </p:nvSpPr>
        <p:spPr>
          <a:xfrm>
            <a:off x="457200" y="2714620"/>
            <a:ext cx="8229600" cy="3609980"/>
          </a:xfrm>
        </p:spPr>
        <p:txBody>
          <a:bodyPr/>
          <a:lstStyle/>
          <a:p>
            <a:r>
              <a:rPr lang="fa-IR" dirty="0" smtClean="0"/>
              <a:t>برای انجام دادن همه ی کارها وقت کافی وجود ندارد ولی برای انجام دادن مهمترین  کار همیشه به اندازه کافی وقت وجود دارد.این کار کدام است ؟</a:t>
            </a:r>
            <a:endParaRPr lang="en-US" dirty="0" smtClean="0"/>
          </a:p>
          <a:p>
            <a:endParaRPr lang="fa-IR" dirty="0"/>
          </a:p>
        </p:txBody>
      </p:sp>
    </p:spTree>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356"/>
            <a:ext cx="8229600" cy="1143000"/>
          </a:xfrm>
        </p:spPr>
        <p:txBody>
          <a:bodyPr>
            <a:normAutofit fontScale="90000"/>
          </a:bodyPr>
          <a:lstStyle/>
          <a:p>
            <a:r>
              <a:rPr lang="fa-IR" dirty="0" smtClean="0"/>
              <a:t> </a:t>
            </a:r>
            <a:r>
              <a:rPr lang="en-US" dirty="0" smtClean="0"/>
              <a:t/>
            </a:r>
            <a:br>
              <a:rPr lang="en-US" dirty="0" smtClean="0"/>
            </a:br>
            <a:r>
              <a:rPr lang="fa-IR" sz="4000" dirty="0" smtClean="0">
                <a:cs typeface="B Roya" pitchFamily="2" charset="-78"/>
              </a:rPr>
              <a:t>8-پیش از شروع مقدمات کار را به طور کامل فراهم کنید </a:t>
            </a:r>
            <a:r>
              <a:rPr lang="en-US" dirty="0" smtClean="0"/>
              <a:t/>
            </a:r>
            <a:br>
              <a:rPr lang="en-US" dirty="0" smtClean="0"/>
            </a:br>
            <a:endParaRPr lang="fa-IR" dirty="0"/>
          </a:p>
        </p:txBody>
      </p:sp>
      <p:sp>
        <p:nvSpPr>
          <p:cNvPr id="3" name="Content Placeholder 2"/>
          <p:cNvSpPr>
            <a:spLocks noGrp="1"/>
          </p:cNvSpPr>
          <p:nvPr>
            <p:ph idx="1"/>
          </p:nvPr>
        </p:nvSpPr>
        <p:spPr>
          <a:xfrm>
            <a:off x="457200" y="2643182"/>
            <a:ext cx="8229600" cy="3681418"/>
          </a:xfrm>
        </p:spPr>
        <p:txBody>
          <a:bodyPr/>
          <a:lstStyle/>
          <a:p>
            <a:r>
              <a:rPr lang="fa-IR" dirty="0" smtClean="0"/>
              <a:t>آمادگی تمام وکمال پیش از شروع کار از عملکرد ضعیف جلوگیری می کند .</a:t>
            </a:r>
            <a:endParaRPr lang="en-US" dirty="0"/>
          </a:p>
        </p:txBody>
      </p:sp>
    </p:spTree>
  </p:cSld>
  <p:clrMapOvr>
    <a:masterClrMapping/>
  </p:clrMapOvr>
  <p:transition spd="med">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1285884"/>
          </a:xfrm>
        </p:spPr>
        <p:txBody>
          <a:bodyPr>
            <a:normAutofit fontScale="90000"/>
          </a:bodyPr>
          <a:lstStyle/>
          <a:p>
            <a:r>
              <a:rPr lang="fa-IR" dirty="0" smtClean="0">
                <a:cs typeface="B Sahar" pitchFamily="2" charset="-78"/>
              </a:rPr>
              <a:t>9-همیشه یک شاگرد باقی بمانید</a:t>
            </a:r>
            <a:r>
              <a:rPr lang="en-US" dirty="0" smtClean="0"/>
              <a:t/>
            </a:r>
            <a:br>
              <a:rPr lang="en-US" dirty="0" smtClean="0"/>
            </a:br>
            <a:endParaRPr lang="fa-IR" dirty="0"/>
          </a:p>
        </p:txBody>
      </p:sp>
      <p:sp>
        <p:nvSpPr>
          <p:cNvPr id="3" name="Content Placeholder 2"/>
          <p:cNvSpPr>
            <a:spLocks noGrp="1"/>
          </p:cNvSpPr>
          <p:nvPr>
            <p:ph idx="1"/>
          </p:nvPr>
        </p:nvSpPr>
        <p:spPr>
          <a:xfrm>
            <a:off x="457200" y="2357430"/>
            <a:ext cx="8229600" cy="3967170"/>
          </a:xfrm>
        </p:spPr>
        <p:txBody>
          <a:bodyPr/>
          <a:lstStyle/>
          <a:p>
            <a:r>
              <a:rPr lang="fa-IR" dirty="0" smtClean="0"/>
              <a:t>هرچه در ارتباط با کارهای ضروری وکلیدی خود دانش ومهارت بیشتری به دست آورید می توانید سریعتر انها را شروع کنید وزودتر به اتمام برسانید .</a:t>
            </a:r>
            <a:endParaRPr lang="en-US" dirty="0" smtClean="0"/>
          </a:p>
          <a:p>
            <a:endParaRPr lang="fa-IR" dirty="0"/>
          </a:p>
        </p:txBody>
      </p:sp>
    </p:spTree>
  </p:cSld>
  <p:clrMapOvr>
    <a:masterClrMapping/>
  </p:clrMapOvr>
  <p:transition>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653342"/>
          </a:xfrm>
        </p:spPr>
        <p:txBody>
          <a:bodyPr>
            <a:normAutofit fontScale="90000"/>
          </a:bodyPr>
          <a:lstStyle/>
          <a:p>
            <a:r>
              <a:rPr lang="fa-IR" sz="4000" b="1" dirty="0" smtClean="0">
                <a:cs typeface="B Sahar" pitchFamily="2" charset="-78"/>
              </a:rPr>
              <a:t>10-استعداد های منحصر به فرد خود را تقویت کنید </a:t>
            </a:r>
            <a:r>
              <a:rPr lang="en-US" b="1" i="1" u="sng" dirty="0" smtClean="0"/>
              <a:t/>
            </a:r>
            <a:br>
              <a:rPr lang="en-US" b="1" i="1" u="sng" dirty="0" smtClean="0"/>
            </a:br>
            <a:endParaRPr lang="fa-IR" b="1" i="1" u="sng" dirty="0"/>
          </a:p>
        </p:txBody>
      </p:sp>
      <p:sp>
        <p:nvSpPr>
          <p:cNvPr id="3" name="Content Placeholder 2"/>
          <p:cNvSpPr>
            <a:spLocks noGrp="1"/>
          </p:cNvSpPr>
          <p:nvPr>
            <p:ph idx="1"/>
          </p:nvPr>
        </p:nvSpPr>
        <p:spPr>
          <a:xfrm>
            <a:off x="457200" y="2857496"/>
            <a:ext cx="8229600" cy="3467104"/>
          </a:xfrm>
        </p:spPr>
        <p:txBody>
          <a:bodyPr/>
          <a:lstStyle/>
          <a:p>
            <a:r>
              <a:rPr lang="fa-IR" dirty="0" smtClean="0"/>
              <a:t>به طور دقیق تعیین کنید چه کاری است که درحال حاضر خیلی خوب انجام می دهید یا در آینده می توانید خیلی خوب انجام دهید .پس با تمام وجود به انجام آن کار بپردازید.</a:t>
            </a:r>
            <a:endParaRPr lang="en-US" dirty="0" smtClean="0"/>
          </a:p>
          <a:p>
            <a:endParaRPr lang="fa-IR" dirty="0"/>
          </a:p>
        </p:txBody>
      </p:sp>
    </p:spTree>
  </p:cSld>
  <p:clrMapOvr>
    <a:masterClrMapping/>
  </p:clrMapOvr>
  <p:transition spd="slow">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724780"/>
          </a:xfrm>
        </p:spPr>
        <p:txBody>
          <a:bodyPr>
            <a:normAutofit fontScale="90000"/>
          </a:bodyPr>
          <a:lstStyle/>
          <a:p>
            <a:r>
              <a:rPr lang="fa-IR" sz="4400" dirty="0" smtClean="0">
                <a:cs typeface="B Sahar" pitchFamily="2" charset="-78"/>
              </a:rPr>
              <a:t>11- محدودیت های اصلی خود را مشخص کنید </a:t>
            </a:r>
            <a:r>
              <a:rPr lang="en-US" dirty="0" smtClean="0"/>
              <a:t/>
            </a:r>
            <a:br>
              <a:rPr lang="en-US" dirty="0" smtClean="0"/>
            </a:br>
            <a:endParaRPr lang="fa-IR" dirty="0"/>
          </a:p>
        </p:txBody>
      </p:sp>
      <p:sp>
        <p:nvSpPr>
          <p:cNvPr id="3" name="Content Placeholder 2"/>
          <p:cNvSpPr>
            <a:spLocks noGrp="1"/>
          </p:cNvSpPr>
          <p:nvPr>
            <p:ph idx="1"/>
          </p:nvPr>
        </p:nvSpPr>
        <p:spPr>
          <a:xfrm>
            <a:off x="457200" y="2500306"/>
            <a:ext cx="8229600" cy="3824294"/>
          </a:xfrm>
        </p:spPr>
        <p:txBody>
          <a:bodyPr/>
          <a:lstStyle/>
          <a:p>
            <a:r>
              <a:rPr lang="fa-IR" dirty="0" smtClean="0"/>
              <a:t>محدودیت ها ویا عوامل بازدارنده درونی وبیرونی خود رامشخص کنید عواملی که سرعت شما را در دستیابی به مهمترین هدف هایتان تعیین می کنند.سپس توجه خود را به از بین بردن این محدودیت ها معطوف کنید .</a:t>
            </a:r>
            <a:endParaRPr lang="en-US" dirty="0" smtClean="0"/>
          </a:p>
          <a:p>
            <a:endParaRPr lang="fa-IR" dirty="0"/>
          </a:p>
        </p:txBody>
      </p:sp>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010532"/>
          </a:xfrm>
        </p:spPr>
        <p:txBody>
          <a:bodyPr>
            <a:normAutofit/>
          </a:bodyPr>
          <a:lstStyle/>
          <a:p>
            <a:r>
              <a:rPr lang="fa-IR" dirty="0" smtClean="0">
                <a:cs typeface="B Sahar" pitchFamily="2" charset="-78"/>
              </a:rPr>
              <a:t>12- هربار یک بشکه جلو بروید </a:t>
            </a:r>
            <a:r>
              <a:rPr lang="en-US" dirty="0" smtClean="0"/>
              <a:t/>
            </a:r>
            <a:br>
              <a:rPr lang="en-US" dirty="0" smtClean="0"/>
            </a:br>
            <a:endParaRPr lang="fa-IR" dirty="0"/>
          </a:p>
        </p:txBody>
      </p:sp>
      <p:sp>
        <p:nvSpPr>
          <p:cNvPr id="3" name="Content Placeholder 2"/>
          <p:cNvSpPr>
            <a:spLocks noGrp="1"/>
          </p:cNvSpPr>
          <p:nvPr>
            <p:ph idx="1"/>
          </p:nvPr>
        </p:nvSpPr>
        <p:spPr>
          <a:xfrm>
            <a:off x="457200" y="2857496"/>
            <a:ext cx="8186766" cy="3467104"/>
          </a:xfrm>
        </p:spPr>
        <p:txBody>
          <a:bodyPr/>
          <a:lstStyle/>
          <a:p>
            <a:r>
              <a:rPr lang="fa-IR" dirty="0" smtClean="0"/>
              <a:t>اگر سعی کنید گام به گام پیش بروید می توانید پیچیده ترین وبزگترین کارها را نیز به انجام برسانید .</a:t>
            </a:r>
            <a:endParaRPr lang="en-US" dirty="0" smtClean="0"/>
          </a:p>
          <a:p>
            <a:endParaRPr lang="fa-IR" dirty="0"/>
          </a:p>
        </p:txBody>
      </p:sp>
    </p:spTree>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939094"/>
          </a:xfrm>
        </p:spPr>
        <p:txBody>
          <a:bodyPr>
            <a:normAutofit fontScale="90000"/>
          </a:bodyPr>
          <a:lstStyle/>
          <a:p>
            <a:r>
              <a:rPr lang="fa-IR" sz="6000" dirty="0" smtClean="0">
                <a:cs typeface="B Sahar" pitchFamily="2" charset="-78"/>
              </a:rPr>
              <a:t>13-    خود را تحت فشار بگذارید </a:t>
            </a:r>
            <a:r>
              <a:rPr lang="en-US" dirty="0" smtClean="0"/>
              <a:t/>
            </a:r>
            <a:br>
              <a:rPr lang="en-US" dirty="0" smtClean="0"/>
            </a:br>
            <a:endParaRPr lang="fa-IR" dirty="0"/>
          </a:p>
        </p:txBody>
      </p:sp>
      <p:sp>
        <p:nvSpPr>
          <p:cNvPr id="3" name="Content Placeholder 2"/>
          <p:cNvSpPr>
            <a:spLocks noGrp="1"/>
          </p:cNvSpPr>
          <p:nvPr>
            <p:ph idx="1"/>
          </p:nvPr>
        </p:nvSpPr>
        <p:spPr>
          <a:xfrm>
            <a:off x="457200" y="2714620"/>
            <a:ext cx="8229600" cy="3609980"/>
          </a:xfrm>
        </p:spPr>
        <p:txBody>
          <a:bodyPr/>
          <a:lstStyle/>
          <a:p>
            <a:r>
              <a:rPr lang="fa-IR" dirty="0" smtClean="0"/>
              <a:t>تصور کنید که یک ماه دیگر باید شهررا ترک کنید .دست به کار شوید وبه گونه ای کار کنید که گویی مجبور هستید پیش از ترک شهر تمام کارهای اصلی خود را به اتمام برسانید </a:t>
            </a:r>
            <a:endParaRPr lang="en-US" dirty="0" smtClean="0"/>
          </a:p>
          <a:p>
            <a:endParaRPr lang="fa-IR" dirty="0"/>
          </a:p>
        </p:txBody>
      </p:sp>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42918"/>
            <a:ext cx="8229600" cy="1643074"/>
          </a:xfrm>
        </p:spPr>
        <p:txBody>
          <a:bodyPr>
            <a:normAutofit fontScale="90000"/>
          </a:bodyPr>
          <a:lstStyle/>
          <a:p>
            <a:r>
              <a:rPr lang="fa-IR" sz="4400" dirty="0" smtClean="0">
                <a:cs typeface="B Sahar" pitchFamily="2" charset="-78"/>
              </a:rPr>
              <a:t>14- توانمندی های خود را به حداکثر برسانید </a:t>
            </a:r>
            <a:r>
              <a:rPr lang="en-US" dirty="0" smtClean="0"/>
              <a:t/>
            </a:r>
            <a:br>
              <a:rPr lang="en-US" dirty="0" smtClean="0"/>
            </a:br>
            <a:endParaRPr lang="fa-IR" dirty="0"/>
          </a:p>
        </p:txBody>
      </p:sp>
      <p:sp>
        <p:nvSpPr>
          <p:cNvPr id="3" name="Content Placeholder 2"/>
          <p:cNvSpPr>
            <a:spLocks noGrp="1"/>
          </p:cNvSpPr>
          <p:nvPr>
            <p:ph idx="1"/>
          </p:nvPr>
        </p:nvSpPr>
        <p:spPr/>
        <p:txBody>
          <a:bodyPr/>
          <a:lstStyle/>
          <a:p>
            <a:r>
              <a:rPr lang="fa-IR" dirty="0" smtClean="0"/>
              <a:t>زمان هایی از روز که در طی ان به بالا ترین حد قابلیت ذهنی وجسمی خود می رسیدرا شناسایی کنید ومهم ترین وضروری ترین کارهای خود را در این اوقات انجام دهید .به اندازه کافی استراحت کنید تا بتوانید بیشترین بازدهی را داشته باشید .</a:t>
            </a:r>
            <a:endParaRPr lang="en-US" dirty="0" smtClean="0"/>
          </a:p>
          <a:p>
            <a:endParaRPr lang="fa-IR"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dotDmnd">
          <a:fgClr>
            <a:schemeClr val="bg2">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6" name="Title 2"/>
          <p:cNvSpPr>
            <a:spLocks noGrp="1"/>
          </p:cNvSpPr>
          <p:nvPr>
            <p:ph type="body" idx="1"/>
          </p:nvPr>
        </p:nvSpPr>
        <p:spPr>
          <a:xfrm>
            <a:off x="785786" y="785813"/>
            <a:ext cx="7858180" cy="4286261"/>
          </a:xfrm>
        </p:spPr>
        <p:txBody>
          <a:bodyPr>
            <a:normAutofit/>
            <a:scene3d>
              <a:camera prst="orthographicFront"/>
              <a:lightRig rig="soft" dir="t">
                <a:rot lat="0" lon="0" rev="10800000"/>
              </a:lightRig>
            </a:scene3d>
            <a:sp3d>
              <a:bevelT w="27940" h="12700"/>
              <a:contourClr>
                <a:srgbClr val="DDDDDD"/>
              </a:contourClr>
            </a:sp3d>
          </a:bodyPr>
          <a:lstStyle/>
          <a:p>
            <a:pPr algn="r"/>
            <a:endParaRPr lang="fa-IR" sz="7200" spc="150" dirty="0" smtClean="0">
              <a:ln w="11430"/>
              <a:solidFill>
                <a:schemeClr val="accent4">
                  <a:lumMod val="75000"/>
                </a:schemeClr>
              </a:solidFill>
              <a:effectLst>
                <a:outerShdw blurRad="25400" algn="tl" rotWithShape="0">
                  <a:srgbClr val="000000">
                    <a:alpha val="43000"/>
                  </a:srgbClr>
                </a:outerShdw>
              </a:effectLst>
              <a:cs typeface="B Sahar" pitchFamily="2" charset="-78"/>
            </a:endParaRPr>
          </a:p>
          <a:p>
            <a:pPr algn="r"/>
            <a:r>
              <a:rPr lang="fa-IR" sz="7200" spc="150" dirty="0" smtClean="0">
                <a:ln w="11430"/>
                <a:solidFill>
                  <a:schemeClr val="tx1">
                    <a:lumMod val="95000"/>
                  </a:schemeClr>
                </a:solidFill>
                <a:effectLst>
                  <a:outerShdw blurRad="25400" algn="tl" rotWithShape="0">
                    <a:srgbClr val="000000">
                      <a:alpha val="43000"/>
                    </a:srgbClr>
                  </a:outerShdw>
                </a:effectLst>
                <a:cs typeface="B Sahar" pitchFamily="2" charset="-78"/>
              </a:rPr>
              <a:t>قورباغه را قورت بده</a:t>
            </a:r>
            <a:br>
              <a:rPr lang="fa-IR" sz="7200" spc="150" dirty="0" smtClean="0">
                <a:ln w="11430"/>
                <a:solidFill>
                  <a:schemeClr val="tx1">
                    <a:lumMod val="95000"/>
                  </a:schemeClr>
                </a:solidFill>
                <a:effectLst>
                  <a:outerShdw blurRad="25400" algn="tl" rotWithShape="0">
                    <a:srgbClr val="000000">
                      <a:alpha val="43000"/>
                    </a:srgbClr>
                  </a:outerShdw>
                </a:effectLst>
                <a:cs typeface="B Sahar" pitchFamily="2" charset="-78"/>
              </a:rPr>
            </a:br>
            <a:endParaRPr lang="fa-IR" sz="7200" spc="150" dirty="0">
              <a:ln w="11430"/>
              <a:solidFill>
                <a:schemeClr val="tx1">
                  <a:lumMod val="95000"/>
                </a:schemeClr>
              </a:solidFill>
              <a:effectLst>
                <a:outerShdw blurRad="25400" algn="tl" rotWithShape="0">
                  <a:srgbClr val="000000">
                    <a:alpha val="43000"/>
                  </a:srgbClr>
                </a:outerShdw>
              </a:effectLst>
              <a:cs typeface="B Sahar" pitchFamily="2" charset="-78"/>
            </a:endParaRPr>
          </a:p>
        </p:txBody>
      </p:sp>
      <p:sp>
        <p:nvSpPr>
          <p:cNvPr id="2" name="Slide Number Placeholder 1"/>
          <p:cNvSpPr>
            <a:spLocks noGrp="1"/>
          </p:cNvSpPr>
          <p:nvPr>
            <p:ph type="sldNum" sz="quarter" idx="12"/>
          </p:nvPr>
        </p:nvSpPr>
        <p:spPr/>
        <p:txBody>
          <a:bodyPr/>
          <a:lstStyle/>
          <a:p>
            <a:fld id="{3506A42C-E988-4F09-B8B1-D8E9D72D5517}" type="slidenum">
              <a:rPr lang="fa-IR" smtClean="0"/>
              <a:pPr/>
              <a:t>2</a:t>
            </a:fld>
            <a:endParaRPr lang="fa-IR"/>
          </a:p>
        </p:txBody>
      </p:sp>
    </p:spTree>
  </p:cSld>
  <p:clrMapOvr>
    <a:masterClrMapping/>
  </p:clrMapOvr>
  <p:transition>
    <p:push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071546"/>
            <a:ext cx="8229600" cy="1581904"/>
          </a:xfrm>
        </p:spPr>
        <p:txBody>
          <a:bodyPr>
            <a:normAutofit fontScale="90000"/>
          </a:bodyPr>
          <a:lstStyle/>
          <a:p>
            <a:r>
              <a:rPr lang="fa-IR" sz="5300" dirty="0" smtClean="0">
                <a:cs typeface="B Sahar" pitchFamily="2" charset="-78"/>
              </a:rPr>
              <a:t>15-خود را به فعالیت ترغیب کنید</a:t>
            </a:r>
            <a:r>
              <a:rPr lang="en-US" dirty="0" smtClean="0"/>
              <a:t/>
            </a:r>
            <a:br>
              <a:rPr lang="en-US" dirty="0" smtClean="0"/>
            </a:br>
            <a:endParaRPr lang="fa-IR" dirty="0"/>
          </a:p>
        </p:txBody>
      </p:sp>
      <p:sp>
        <p:nvSpPr>
          <p:cNvPr id="3" name="Content Placeholder 2"/>
          <p:cNvSpPr>
            <a:spLocks noGrp="1"/>
          </p:cNvSpPr>
          <p:nvPr>
            <p:ph idx="1"/>
          </p:nvPr>
        </p:nvSpPr>
        <p:spPr>
          <a:xfrm>
            <a:off x="457200" y="2714620"/>
            <a:ext cx="8229600" cy="3609980"/>
          </a:xfrm>
        </p:spPr>
        <p:txBody>
          <a:bodyPr/>
          <a:lstStyle/>
          <a:p>
            <a:endParaRPr lang="fa-IR" dirty="0" smtClean="0"/>
          </a:p>
          <a:p>
            <a:endParaRPr lang="fa-IR" dirty="0" smtClean="0"/>
          </a:p>
          <a:p>
            <a:r>
              <a:rPr lang="fa-IR" dirty="0" smtClean="0"/>
              <a:t>به خود انگیزه بدهید .در هر شرایطی وموقعیتی به دنبال کسب نتایج خوب باشید به جای تمرکز برمشکلات به دنبال راه حل بگردید.همواره خوش بینی وسازنده بودن را مدنظر قرار دهید .</a:t>
            </a:r>
            <a:endParaRPr lang="en-US" dirty="0" smtClean="0"/>
          </a:p>
          <a:p>
            <a:endParaRPr lang="fa-IR" dirty="0"/>
          </a:p>
        </p:txBody>
      </p:sp>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928670"/>
            <a:ext cx="8229600" cy="1653342"/>
          </a:xfrm>
        </p:spPr>
        <p:txBody>
          <a:bodyPr>
            <a:normAutofit fontScale="90000"/>
          </a:bodyPr>
          <a:lstStyle/>
          <a:p>
            <a:r>
              <a:rPr lang="fa-IR" dirty="0" smtClean="0">
                <a:cs typeface="B Sahar" pitchFamily="2" charset="-78"/>
              </a:rPr>
              <a:t>16- شیوه ی تنبلی سازنده راتمرین کنید </a:t>
            </a:r>
            <a:r>
              <a:rPr lang="en-US" dirty="0" smtClean="0"/>
              <a:t/>
            </a:r>
            <a:br>
              <a:rPr lang="en-US" dirty="0" smtClean="0"/>
            </a:br>
            <a:endParaRPr lang="fa-IR" dirty="0"/>
          </a:p>
        </p:txBody>
      </p:sp>
      <p:sp>
        <p:nvSpPr>
          <p:cNvPr id="3" name="Content Placeholder 2"/>
          <p:cNvSpPr>
            <a:spLocks noGrp="1"/>
          </p:cNvSpPr>
          <p:nvPr>
            <p:ph idx="1"/>
          </p:nvPr>
        </p:nvSpPr>
        <p:spPr>
          <a:xfrm>
            <a:off x="457200" y="2428868"/>
            <a:ext cx="8229600" cy="3895732"/>
          </a:xfrm>
        </p:spPr>
        <p:txBody>
          <a:bodyPr/>
          <a:lstStyle/>
          <a:p>
            <a:endParaRPr lang="fa-IR" dirty="0" smtClean="0"/>
          </a:p>
          <a:p>
            <a:endParaRPr lang="fa-IR" dirty="0" smtClean="0"/>
          </a:p>
          <a:p>
            <a:r>
              <a:rPr lang="fa-IR" dirty="0" smtClean="0"/>
              <a:t>از آنجایی که شما نمی توانید همه کارها را باهم انجام دهید باید یاد بگیرید که آگاهانه بعضی از کارها را که از ارزش کمتری برخوردارند کنار بگذارید تا وقت کافی برای کارهای مهم وبا ارزش داشته باشید.</a:t>
            </a:r>
            <a:endParaRPr lang="en-US" dirty="0" smtClean="0"/>
          </a:p>
          <a:p>
            <a:endParaRPr lang="fa-IR" dirty="0"/>
          </a:p>
        </p:txBody>
      </p:sp>
    </p:spTree>
  </p:cSld>
  <p:clrMapOvr>
    <a:masterClrMapping/>
  </p:clrMapOvr>
  <p:transition spd="slow">
    <p:pull dir="l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67656"/>
          </a:xfrm>
        </p:spPr>
        <p:txBody>
          <a:bodyPr>
            <a:normAutofit fontScale="90000"/>
          </a:bodyPr>
          <a:lstStyle/>
          <a:p>
            <a:r>
              <a:rPr lang="fa-IR" dirty="0" smtClean="0">
                <a:cs typeface="B Sahar" pitchFamily="2" charset="-78"/>
              </a:rPr>
              <a:t>17-نخست دشوارترین کار را انجام دهید </a:t>
            </a:r>
            <a:r>
              <a:rPr lang="en-US" dirty="0" smtClean="0"/>
              <a:t/>
            </a:r>
            <a:br>
              <a:rPr lang="en-US" dirty="0" smtClean="0"/>
            </a:br>
            <a:endParaRPr lang="fa-IR" dirty="0"/>
          </a:p>
        </p:txBody>
      </p:sp>
      <p:sp>
        <p:nvSpPr>
          <p:cNvPr id="3" name="Content Placeholder 2"/>
          <p:cNvSpPr>
            <a:spLocks noGrp="1"/>
          </p:cNvSpPr>
          <p:nvPr>
            <p:ph idx="1"/>
          </p:nvPr>
        </p:nvSpPr>
        <p:spPr>
          <a:xfrm>
            <a:off x="457200" y="2500306"/>
            <a:ext cx="8229600" cy="3824294"/>
          </a:xfrm>
        </p:spPr>
        <p:txBody>
          <a:bodyPr/>
          <a:lstStyle/>
          <a:p>
            <a:r>
              <a:rPr lang="fa-IR" dirty="0" smtClean="0"/>
              <a:t>روزتان را با دشوار ترین کار شروع کنید کاری که می تواند بیشترین تاثیر را بر خود وحرفه تان بگذارد وتا وقتی که آن را به به پایان نرسانده اید دست از کار نکشید .</a:t>
            </a:r>
            <a:endParaRPr lang="en-US" dirty="0" smtClean="0"/>
          </a:p>
          <a:p>
            <a:endParaRPr lang="fa-IR" dirty="0"/>
          </a:p>
        </p:txBody>
      </p:sp>
    </p:spTree>
  </p:cSld>
  <p:clrMapOvr>
    <a:masterClrMapping/>
  </p:clrMapOvr>
  <p:transition spd="slow">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724780"/>
          </a:xfrm>
        </p:spPr>
        <p:txBody>
          <a:bodyPr>
            <a:normAutofit fontScale="90000"/>
          </a:bodyPr>
          <a:lstStyle/>
          <a:p>
            <a:r>
              <a:rPr lang="fa-IR" sz="4400" dirty="0" smtClean="0">
                <a:cs typeface="B Sahar" pitchFamily="2" charset="-78"/>
              </a:rPr>
              <a:t>18-کار را به قسمت های کوچکتر تقسیم کنید </a:t>
            </a:r>
            <a:r>
              <a:rPr lang="en-US" dirty="0" smtClean="0"/>
              <a:t/>
            </a:r>
            <a:br>
              <a:rPr lang="en-US" dirty="0" smtClean="0"/>
            </a:br>
            <a:endParaRPr lang="fa-IR" dirty="0"/>
          </a:p>
        </p:txBody>
      </p:sp>
      <p:sp>
        <p:nvSpPr>
          <p:cNvPr id="3" name="Content Placeholder 2"/>
          <p:cNvSpPr>
            <a:spLocks noGrp="1"/>
          </p:cNvSpPr>
          <p:nvPr>
            <p:ph idx="1"/>
          </p:nvPr>
        </p:nvSpPr>
        <p:spPr>
          <a:xfrm>
            <a:off x="457200" y="2500306"/>
            <a:ext cx="8229600" cy="3824294"/>
          </a:xfrm>
        </p:spPr>
        <p:txBody>
          <a:bodyPr/>
          <a:lstStyle/>
          <a:p>
            <a:r>
              <a:rPr lang="fa-IR" dirty="0" smtClean="0"/>
              <a:t>کارهای بزرگ وپیچیده را به بخش های کوچکتر تقسیم کنید سپس هر بار یک قسمت از کار را شروع کنید وبه اتمام برسانید .</a:t>
            </a:r>
            <a:endParaRPr lang="en-US" dirty="0" smtClean="0"/>
          </a:p>
          <a:p>
            <a:endParaRPr lang="fa-IR" dirty="0"/>
          </a:p>
        </p:txBody>
      </p:sp>
    </p:spTree>
  </p:cSld>
  <p:clrMapOvr>
    <a:masterClrMapping/>
  </p:clrMapOvr>
  <p:transition>
    <p:checke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53408"/>
          </a:xfrm>
        </p:spPr>
        <p:txBody>
          <a:bodyPr>
            <a:normAutofit/>
          </a:bodyPr>
          <a:lstStyle/>
          <a:p>
            <a:r>
              <a:rPr lang="fa-IR" dirty="0" smtClean="0">
                <a:cs typeface="B Sahar" pitchFamily="2" charset="-78"/>
              </a:rPr>
              <a:t>19-وقت بیشتری ایجاد کنید </a:t>
            </a:r>
            <a:r>
              <a:rPr lang="en-US" dirty="0" smtClean="0"/>
              <a:t/>
            </a:r>
            <a:br>
              <a:rPr lang="en-US" dirty="0" smtClean="0"/>
            </a:br>
            <a:endParaRPr lang="fa-IR" dirty="0"/>
          </a:p>
        </p:txBody>
      </p:sp>
      <p:sp>
        <p:nvSpPr>
          <p:cNvPr id="3" name="Content Placeholder 2"/>
          <p:cNvSpPr>
            <a:spLocks noGrp="1"/>
          </p:cNvSpPr>
          <p:nvPr>
            <p:ph idx="1"/>
          </p:nvPr>
        </p:nvSpPr>
        <p:spPr>
          <a:xfrm>
            <a:off x="428596" y="2786058"/>
            <a:ext cx="8229600" cy="4389120"/>
          </a:xfrm>
        </p:spPr>
        <p:txBody>
          <a:bodyPr/>
          <a:lstStyle/>
          <a:p>
            <a:r>
              <a:rPr lang="fa-IR" dirty="0" smtClean="0"/>
              <a:t>برنامه روزانه خود رابه گونه ای تنظیم کنید که هر روز به صورت طولانی  مدت وقت کافی برای تمرکز کامل کارهای مهم واصلی داشته باشید </a:t>
            </a:r>
            <a:endParaRPr lang="en-US" dirty="0" smtClean="0"/>
          </a:p>
          <a:p>
            <a:endParaRPr lang="fa-IR" dirty="0"/>
          </a:p>
        </p:txBody>
      </p:sp>
    </p:spTree>
  </p:cSld>
  <p:clrMapOvr>
    <a:masterClrMapping/>
  </p:clrMapOvr>
  <p:transition spd="slow">
    <p:comb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736"/>
            <a:ext cx="8229600" cy="1428760"/>
          </a:xfrm>
        </p:spPr>
        <p:txBody>
          <a:bodyPr>
            <a:normAutofit/>
          </a:bodyPr>
          <a:lstStyle/>
          <a:p>
            <a:r>
              <a:rPr lang="fa-IR" dirty="0" smtClean="0">
                <a:cs typeface="B Sahar" pitchFamily="2" charset="-78"/>
              </a:rPr>
              <a:t>20-سرعت انجام کار راافزایش دهید </a:t>
            </a:r>
            <a:endParaRPr lang="fa-IR" dirty="0">
              <a:cs typeface="B Sahar" pitchFamily="2" charset="-78"/>
            </a:endParaRPr>
          </a:p>
        </p:txBody>
      </p:sp>
      <p:sp>
        <p:nvSpPr>
          <p:cNvPr id="3" name="Content Placeholder 2"/>
          <p:cNvSpPr>
            <a:spLocks noGrp="1"/>
          </p:cNvSpPr>
          <p:nvPr>
            <p:ph idx="1"/>
          </p:nvPr>
        </p:nvSpPr>
        <p:spPr/>
        <p:txBody>
          <a:bodyPr/>
          <a:lstStyle/>
          <a:p>
            <a:endParaRPr lang="fa-IR" dirty="0" smtClean="0"/>
          </a:p>
          <a:p>
            <a:endParaRPr lang="fa-IR" dirty="0" smtClean="0"/>
          </a:p>
          <a:p>
            <a:endParaRPr lang="fa-IR" dirty="0" smtClean="0"/>
          </a:p>
          <a:p>
            <a:endParaRPr lang="fa-IR" dirty="0" smtClean="0"/>
          </a:p>
          <a:p>
            <a:r>
              <a:rPr lang="fa-IR" dirty="0" smtClean="0"/>
              <a:t>-دقت کنید کارهی اصلی خود را سریع تر انجام دهید .تا به عنوان فردی که کارها را سریع تر و دقیق انجام می دهد مشهور شوید.</a:t>
            </a:r>
            <a:endParaRPr lang="fa-IR" dirty="0"/>
          </a:p>
        </p:txBody>
      </p:sp>
    </p:spTree>
  </p:cSld>
  <p:clrMapOvr>
    <a:masterClrMapping/>
  </p:clrMapOvr>
  <p:transition spd="slow">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21-</a:t>
            </a:r>
            <a:r>
              <a:rPr lang="fa-IR" dirty="0" smtClean="0">
                <a:cs typeface="B Sahar" pitchFamily="2" charset="-78"/>
              </a:rPr>
              <a:t>هر بار یک کار مهم انجام دهید </a:t>
            </a:r>
            <a:endParaRPr lang="fa-IR" dirty="0"/>
          </a:p>
        </p:txBody>
      </p:sp>
      <p:sp>
        <p:nvSpPr>
          <p:cNvPr id="3" name="Content Placeholder 2"/>
          <p:cNvSpPr>
            <a:spLocks noGrp="1"/>
          </p:cNvSpPr>
          <p:nvPr>
            <p:ph idx="1"/>
          </p:nvPr>
        </p:nvSpPr>
        <p:spPr>
          <a:xfrm>
            <a:off x="457200" y="2285992"/>
            <a:ext cx="8229600" cy="4038608"/>
          </a:xfrm>
        </p:spPr>
        <p:txBody>
          <a:bodyPr/>
          <a:lstStyle/>
          <a:p>
            <a:r>
              <a:rPr lang="fa-IR" dirty="0" smtClean="0"/>
              <a:t>-کارهای ضروری خود را به طور دقیق مشخص کنید.سریعا کار را شروع کنید.سپس بدون وقفه تا تکمیل 100درصد کار پیش بروید.این رمز واقعی افزایش کارایی و بهره وری فردی است.</a:t>
            </a:r>
            <a:endParaRPr lang="fa-IR" dirty="0"/>
          </a:p>
        </p:txBody>
      </p:sp>
    </p:spTree>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fa-IR" dirty="0" smtClean="0"/>
              <a:t>.تصمیم بگیرید که هر روز این اصول را تمرین کنید تا جزیی از نهاد شما شوند.با ایجاد این عادت های مدیریت فردی و تبدیل انها به بخشی از ویزگی های شخصیت خود اینده تان را تضمین کنید.تنها کافیست.</a:t>
            </a:r>
          </a:p>
          <a:p>
            <a:pPr>
              <a:buNone/>
            </a:pPr>
            <a:r>
              <a:rPr lang="fa-IR" sz="5400" dirty="0" smtClean="0">
                <a:cs typeface="B Sahar" pitchFamily="2" charset="-78"/>
              </a:rPr>
              <a:t>         </a:t>
            </a:r>
          </a:p>
          <a:p>
            <a:pPr>
              <a:buNone/>
            </a:pPr>
            <a:r>
              <a:rPr lang="fa-IR" sz="5400" dirty="0" smtClean="0">
                <a:cs typeface="B Sahar" pitchFamily="2" charset="-78"/>
              </a:rPr>
              <a:t>       قورباقه را قورت بدهید!</a:t>
            </a:r>
            <a:endParaRPr lang="fa-IR" sz="5400" dirty="0">
              <a:cs typeface="B Sahar" pitchFamily="2" charset="-78"/>
            </a:endParaRPr>
          </a:p>
        </p:txBody>
      </p:sp>
    </p:spTree>
  </p:cSld>
  <p:clrMapOvr>
    <a:masterClrMapping/>
  </p:clrMapOvr>
  <p:transition spd="slow">
    <p:newsfla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6.BMP"/>
          <p:cNvPicPr>
            <a:picLocks noGrp="1" noChangeAspect="1"/>
          </p:cNvPicPr>
          <p:nvPr>
            <p:ph idx="1"/>
          </p:nvPr>
        </p:nvPicPr>
        <p:blipFill>
          <a:blip r:embed="rId3" cstate="print"/>
          <a:stretch>
            <a:fillRect/>
          </a:stretch>
        </p:blipFill>
        <p:spPr>
          <a:xfrm>
            <a:off x="1619672" y="980728"/>
            <a:ext cx="5827788" cy="4245873"/>
          </a:xfrm>
        </p:spPr>
      </p:pic>
    </p:spTree>
  </p:cSld>
  <p:clrMapOvr>
    <a:masterClrMapping/>
  </p:clrMapOvr>
  <p:transition spd="slow">
    <p:random/>
    <p:sndAc>
      <p:stSnd loop="1">
        <p:snd r:embed="rId2" name="applause.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گردآوری :</a:t>
            </a:r>
          </a:p>
          <a:p>
            <a:r>
              <a:rPr lang="fa-IR" dirty="0" smtClean="0"/>
              <a:t>مینا حقی دبیر کاروفناوری</a:t>
            </a:r>
          </a:p>
          <a:p>
            <a:pPr marL="0" indent="0">
              <a:buNone/>
            </a:pPr>
            <a:endParaRPr lang="en-US" dirty="0"/>
          </a:p>
        </p:txBody>
      </p:sp>
    </p:spTree>
    <p:extLst>
      <p:ext uri="{BB962C8B-B14F-4D97-AF65-F5344CB8AC3E}">
        <p14:creationId xmlns:p14="http://schemas.microsoft.com/office/powerpoint/2010/main" val="16957628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pattFill prst="horzBrick">
          <a:fgClr>
            <a:schemeClr val="bg2">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9773" y="1412776"/>
            <a:ext cx="9184534" cy="2144850"/>
          </a:xfrm>
        </p:spPr>
        <p:style>
          <a:lnRef idx="2">
            <a:schemeClr val="dk1"/>
          </a:lnRef>
          <a:fillRef idx="1">
            <a:schemeClr val="lt1"/>
          </a:fillRef>
          <a:effectRef idx="0">
            <a:schemeClr val="dk1"/>
          </a:effectRef>
          <a:fontRef idx="minor">
            <a:schemeClr val="dk1"/>
          </a:fontRef>
        </p:style>
        <p:txBody>
          <a:bodyPr/>
          <a:lstStyle/>
          <a:p>
            <a:pPr algn="ctr"/>
            <a:r>
              <a:rPr lang="fa-IR" sz="3600" dirty="0" smtClean="0">
                <a:solidFill>
                  <a:srgbClr val="7030A0"/>
                </a:solidFill>
                <a:effectLst/>
                <a:cs typeface="B Nazanin" panose="00000400000000000000" pitchFamily="2" charset="-78"/>
              </a:rPr>
              <a:t>        21روش عالی</a:t>
            </a:r>
            <a:br>
              <a:rPr lang="fa-IR" sz="3600" dirty="0" smtClean="0">
                <a:solidFill>
                  <a:srgbClr val="7030A0"/>
                </a:solidFill>
                <a:effectLst/>
                <a:cs typeface="B Nazanin" panose="00000400000000000000" pitchFamily="2" charset="-78"/>
              </a:rPr>
            </a:br>
            <a:r>
              <a:rPr lang="fa-IR" sz="3600" dirty="0" smtClean="0">
                <a:solidFill>
                  <a:srgbClr val="7030A0"/>
                </a:solidFill>
                <a:effectLst/>
                <a:cs typeface="B Nazanin" panose="00000400000000000000" pitchFamily="2" charset="-78"/>
              </a:rPr>
              <a:t> برای غلبه بر تنبلی و انجام بیشترین کار در کمترین زمان</a:t>
            </a:r>
            <a:endParaRPr lang="fa-IR" sz="3600" dirty="0">
              <a:solidFill>
                <a:srgbClr val="7030A0"/>
              </a:solidFill>
              <a:effectLst/>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3506A42C-E988-4F09-B8B1-D8E9D72D5517}" type="slidenum">
              <a:rPr lang="fa-IR" smtClean="0"/>
              <a:pPr/>
              <a:t>3</a:t>
            </a:fld>
            <a:endParaRPr lang="fa-IR"/>
          </a:p>
        </p:txBody>
      </p:sp>
    </p:spTree>
  </p:cSld>
  <p:clrMapOvr>
    <a:masterClrMapping/>
  </p:clrMapOvr>
  <p:transition spd="slow">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06A42C-E988-4F09-B8B1-D8E9D72D5517}" type="slidenum">
              <a:rPr lang="fa-IR" smtClean="0"/>
              <a:pPr/>
              <a:t>4</a:t>
            </a:fld>
            <a:endParaRPr lang="fa-IR"/>
          </a:p>
        </p:txBody>
      </p:sp>
      <p:pic>
        <p:nvPicPr>
          <p:cNvPr id="9" name="Picture 2" descr="C:\Documents and Settings\Hamed Com 3627200\My Documents\My Pictures\%D9%82%D9%88%D8%B1%D8%A8%D8%A7%D8%BA%D9%87%20%D8%B1%D8%A7%20%D9%82%D9%88%D8%B1%D8%AA%20%D8%A8%D8%AF%D9%87%20Eat%20that%20frog%20"/>
          <p:cNvPicPr>
            <a:picLocks noGrp="1" noChangeAspect="1" noChangeArrowheads="1"/>
          </p:cNvPicPr>
          <p:nvPr>
            <p:ph idx="1"/>
          </p:nvPr>
        </p:nvPicPr>
        <p:blipFill>
          <a:blip r:embed="rId3"/>
          <a:srcRect/>
          <a:stretch>
            <a:fillRect/>
          </a:stretch>
        </p:blipFill>
        <p:spPr bwMode="auto">
          <a:xfrm rot="20710197">
            <a:off x="2010964" y="1280511"/>
            <a:ext cx="4728167" cy="536087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spd="slow" advTm="50000">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06A42C-E988-4F09-B8B1-D8E9D72D5517}" type="slidenum">
              <a:rPr lang="fa-IR" smtClean="0"/>
              <a:pPr/>
              <a:t>5</a:t>
            </a:fld>
            <a:endParaRPr lang="fa-IR"/>
          </a:p>
        </p:txBody>
      </p:sp>
      <p:pic>
        <p:nvPicPr>
          <p:cNvPr id="3074" name="Picture 2" descr="C:\Documents and Settings\Hamed Com 3627200\My Documents\My Pictures\ghorbaghe%20foxworld.ir___"/>
          <p:cNvPicPr>
            <a:picLocks noGrp="1" noChangeAspect="1" noChangeArrowheads="1"/>
          </p:cNvPicPr>
          <p:nvPr>
            <p:ph idx="1"/>
          </p:nvPr>
        </p:nvPicPr>
        <p:blipFill>
          <a:blip r:embed="rId2"/>
          <a:srcRect/>
          <a:stretch>
            <a:fillRect/>
          </a:stretch>
        </p:blipFill>
        <p:spPr bwMode="auto">
          <a:xfrm>
            <a:off x="785786" y="1129485"/>
            <a:ext cx="7500990" cy="5072098"/>
          </a:xfrm>
          <a:prstGeom prst="rect">
            <a:avLst/>
          </a:prstGeom>
          <a:noFill/>
        </p:spPr>
      </p:pic>
    </p:spTree>
  </p:cSld>
  <p:clrMapOvr>
    <a:masterClrMapping/>
  </p:clrMapOvr>
  <p:transition spd="slow">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lstStyle/>
          <a:p>
            <a:pPr algn="r"/>
            <a:r>
              <a:rPr lang="fa-IR" dirty="0" smtClean="0">
                <a:solidFill>
                  <a:schemeClr val="tx1">
                    <a:lumMod val="95000"/>
                    <a:lumOff val="5000"/>
                  </a:schemeClr>
                </a:solidFill>
                <a:cs typeface="B Elm" pitchFamily="2" charset="-78"/>
              </a:rPr>
              <a:t> </a:t>
            </a:r>
            <a:r>
              <a:rPr lang="fa-IR" i="1" dirty="0" smtClean="0">
                <a:solidFill>
                  <a:schemeClr val="tx1">
                    <a:lumMod val="95000"/>
                    <a:lumOff val="5000"/>
                  </a:schemeClr>
                </a:solidFill>
                <a:cs typeface="B Sahar" pitchFamily="2" charset="-78"/>
              </a:rPr>
              <a:t>1- میز </a:t>
            </a:r>
            <a:r>
              <a:rPr lang="fa-IR" dirty="0" smtClean="0">
                <a:solidFill>
                  <a:schemeClr val="tx1">
                    <a:lumMod val="95000"/>
                    <a:lumOff val="5000"/>
                  </a:schemeClr>
                </a:solidFill>
                <a:cs typeface="B Sahar" pitchFamily="2" charset="-78"/>
              </a:rPr>
              <a:t>را بچینید </a:t>
            </a:r>
            <a:endParaRPr lang="fa-IR" dirty="0">
              <a:solidFill>
                <a:schemeClr val="tx1">
                  <a:lumMod val="95000"/>
                  <a:lumOff val="5000"/>
                </a:schemeClr>
              </a:solidFill>
              <a:cs typeface="B Sahar" pitchFamily="2" charset="-78"/>
            </a:endParaRPr>
          </a:p>
        </p:txBody>
      </p:sp>
      <p:sp>
        <p:nvSpPr>
          <p:cNvPr id="3" name="Content Placeholder 2"/>
          <p:cNvSpPr>
            <a:spLocks noGrp="1"/>
          </p:cNvSpPr>
          <p:nvPr>
            <p:ph idx="1"/>
          </p:nvPr>
        </p:nvSpPr>
        <p:spPr>
          <a:xfrm>
            <a:off x="457200" y="1785926"/>
            <a:ext cx="8229600" cy="4538674"/>
          </a:xfrm>
        </p:spPr>
        <p:txBody>
          <a:bodyPr>
            <a:normAutofit fontScale="92500" lnSpcReduction="20000"/>
          </a:bodyPr>
          <a:lstStyle/>
          <a:p>
            <a:r>
              <a:rPr lang="fa-IR" dirty="0" smtClean="0"/>
              <a:t>به </a:t>
            </a:r>
            <a:r>
              <a:rPr lang="fa-IR" dirty="0" smtClean="0"/>
              <a:t>طور دقیق واساسی تصمیم بگیرید که چه می خواهید .روشن بودن در این مورد یک شرط اساسی است . پیش از شروع هر کاری اهداف خود را مکتوب کنید .</a:t>
            </a:r>
            <a:endParaRPr lang="en-US" dirty="0" smtClean="0"/>
          </a:p>
          <a:p>
            <a:r>
              <a:rPr lang="fa-IR" dirty="0" smtClean="0"/>
              <a:t>برای داشتن هدف مشخص :افکارتان را روی کاغذ بیاورید </a:t>
            </a:r>
            <a:endParaRPr lang="en-US" dirty="0" smtClean="0"/>
          </a:p>
          <a:p>
            <a:pPr lvl="0"/>
            <a:r>
              <a:rPr lang="fa-IR" dirty="0" smtClean="0"/>
              <a:t>به طور دقیق مشخص کنید که چه می خواهید .</a:t>
            </a:r>
            <a:endParaRPr lang="en-US" dirty="0" smtClean="0"/>
          </a:p>
          <a:p>
            <a:pPr lvl="0"/>
            <a:r>
              <a:rPr lang="fa-IR" dirty="0" smtClean="0"/>
              <a:t>هدف خود را روی کاغذ بیاورید .</a:t>
            </a:r>
            <a:endParaRPr lang="en-US" dirty="0" smtClean="0"/>
          </a:p>
          <a:p>
            <a:pPr lvl="0"/>
            <a:r>
              <a:rPr lang="fa-IR" dirty="0" smtClean="0"/>
              <a:t>زمان دستیابی به هدف را تعیین کنید .</a:t>
            </a:r>
            <a:endParaRPr lang="en-US" dirty="0" smtClean="0"/>
          </a:p>
          <a:p>
            <a:pPr lvl="0"/>
            <a:r>
              <a:rPr lang="fa-IR" dirty="0" smtClean="0"/>
              <a:t>از تمام کارهایی که فکر می کنید باید برای رسیدن به هدفتان انجام دهید فهرست تهییه کنید .</a:t>
            </a:r>
            <a:endParaRPr lang="en-US" dirty="0" smtClean="0"/>
          </a:p>
          <a:p>
            <a:pPr lvl="0"/>
            <a:r>
              <a:rPr lang="fa-IR" dirty="0" smtClean="0"/>
              <a:t>فهرست را به یک برنامه تبدیل کنید .</a:t>
            </a:r>
            <a:endParaRPr lang="en-US" dirty="0" smtClean="0"/>
          </a:p>
          <a:p>
            <a:pPr lvl="0"/>
            <a:r>
              <a:rPr lang="fa-IR" dirty="0" smtClean="0"/>
              <a:t>بلا فاصله براساس برنامه خود دست به کار شوید .</a:t>
            </a:r>
            <a:endParaRPr lang="en-US" dirty="0" smtClean="0"/>
          </a:p>
          <a:p>
            <a:pPr lvl="0"/>
            <a:r>
              <a:rPr lang="fa-IR" dirty="0" smtClean="0"/>
              <a:t>تصمیم بگیرید که هرروز برای آنکه گامی به سوی هدف اصلی بردارید کاری انجام دهید .                                                                                                                                                         </a:t>
            </a:r>
            <a:endParaRPr lang="en-US" dirty="0" smtClean="0"/>
          </a:p>
          <a:p>
            <a:endParaRPr lang="fa-IR" dirty="0" smtClean="0"/>
          </a:p>
          <a:p>
            <a:endParaRPr lang="fa-IR" dirty="0"/>
          </a:p>
        </p:txBody>
      </p:sp>
    </p:spTree>
  </p:cSld>
  <p:clrMapOvr>
    <a:masterClrMapping/>
  </p:clrMapOvr>
  <p:transition spd="slow">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71546"/>
            <a:ext cx="8229600" cy="1143000"/>
          </a:xfrm>
        </p:spPr>
        <p:txBody>
          <a:bodyPr>
            <a:normAutofit fontScale="90000"/>
          </a:bodyPr>
          <a:lstStyle/>
          <a:p>
            <a:r>
              <a:rPr lang="fa-IR" b="1" dirty="0" smtClean="0">
                <a:cs typeface="B Sahar" pitchFamily="2" charset="-78"/>
              </a:rPr>
              <a:t>2-برای هرروز از پیش برنامه ریزی کنید .</a:t>
            </a:r>
            <a:r>
              <a:rPr lang="en-US" dirty="0" smtClean="0">
                <a:cs typeface="B Sahar" pitchFamily="2" charset="-78"/>
              </a:rPr>
              <a:t/>
            </a:r>
            <a:br>
              <a:rPr lang="en-US" dirty="0" smtClean="0">
                <a:cs typeface="B Sahar" pitchFamily="2" charset="-78"/>
              </a:rPr>
            </a:br>
            <a:endParaRPr lang="fa-IR" dirty="0">
              <a:cs typeface="B Sahar" pitchFamily="2" charset="-78"/>
            </a:endParaRPr>
          </a:p>
        </p:txBody>
      </p:sp>
      <p:sp>
        <p:nvSpPr>
          <p:cNvPr id="3" name="Content Placeholder 2"/>
          <p:cNvSpPr>
            <a:spLocks noGrp="1"/>
          </p:cNvSpPr>
          <p:nvPr>
            <p:ph idx="1"/>
          </p:nvPr>
        </p:nvSpPr>
        <p:spPr/>
        <p:txBody>
          <a:bodyPr/>
          <a:lstStyle/>
          <a:p>
            <a:pPr marL="0" indent="0">
              <a:buNone/>
            </a:pPr>
            <a:endParaRPr lang="fa-IR" dirty="0" smtClean="0"/>
          </a:p>
          <a:p>
            <a:endParaRPr lang="fa-IR" dirty="0" smtClean="0"/>
          </a:p>
          <a:p>
            <a:r>
              <a:rPr lang="fa-IR" dirty="0" smtClean="0"/>
              <a:t>برنامه هایتان را روی کاغذ بیاورید .به ازای هر دقیقه ای که صرف برنامه ریزی میکنید به هنگام اجرای آن  پنج یا شش دقیقه یا بیشتر از ان در وقت خود صرفه جویی خواهید کرد .</a:t>
            </a:r>
            <a:endParaRPr lang="en-US" dirty="0" smtClean="0"/>
          </a:p>
          <a:p>
            <a:r>
              <a:rPr lang="fa-IR" dirty="0" smtClean="0"/>
              <a:t>برنامه ریزی آوردن آینده به حال است تا بتوانید هم اکنون کاری برای ان انجام دهید .       آلن لاکین </a:t>
            </a:r>
            <a:endParaRPr lang="en-US" dirty="0" smtClean="0"/>
          </a:p>
          <a:p>
            <a:endParaRPr lang="fa-IR" dirty="0"/>
          </a:p>
        </p:txBody>
      </p:sp>
    </p:spTree>
  </p:cSld>
  <p:clrMapOvr>
    <a:masterClrMapping/>
  </p:clrMapOvr>
  <p:transition spd="slow">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smtClean="0">
                <a:cs typeface="B Sahar" pitchFamily="2" charset="-78"/>
              </a:rPr>
              <a:t>3- قانون 20 /80 را در همه امور به کار بگیرید </a:t>
            </a:r>
            <a:r>
              <a:rPr lang="en-US" sz="4000" dirty="0" smtClean="0">
                <a:cs typeface="B Sahar" pitchFamily="2" charset="-78"/>
              </a:rPr>
              <a:t/>
            </a:r>
            <a:br>
              <a:rPr lang="en-US" sz="4000" dirty="0" smtClean="0">
                <a:cs typeface="B Sahar" pitchFamily="2" charset="-78"/>
              </a:rPr>
            </a:br>
            <a:endParaRPr lang="fa-IR" sz="4000" dirty="0">
              <a:cs typeface="B Sahar" pitchFamily="2" charset="-78"/>
            </a:endParaRPr>
          </a:p>
        </p:txBody>
      </p:sp>
      <p:sp>
        <p:nvSpPr>
          <p:cNvPr id="3" name="Content Placeholder 2"/>
          <p:cNvSpPr>
            <a:spLocks noGrp="1"/>
          </p:cNvSpPr>
          <p:nvPr>
            <p:ph idx="1"/>
          </p:nvPr>
        </p:nvSpPr>
        <p:spPr>
          <a:xfrm>
            <a:off x="457200" y="1935480"/>
            <a:ext cx="8229600" cy="1709544"/>
          </a:xfrm>
        </p:spPr>
        <p:txBody>
          <a:bodyPr/>
          <a:lstStyle/>
          <a:p>
            <a:pPr marL="0" indent="0">
              <a:buNone/>
            </a:pPr>
            <a:endParaRPr lang="en-US" dirty="0" smtClean="0"/>
          </a:p>
          <a:p>
            <a:r>
              <a:rPr lang="fa-IR" dirty="0" smtClean="0"/>
              <a:t>بیست در صد از فعالیت های شما 80 در صد از نتا یج کارتان را باعث می شود . همواره تلاش خود را روی این 20 در صد متمرکز کنید .</a:t>
            </a:r>
            <a:endParaRPr lang="en-US" dirty="0" smtClean="0"/>
          </a:p>
          <a:p>
            <a:endParaRPr lang="fa-IR" dirty="0"/>
          </a:p>
        </p:txBody>
      </p:sp>
    </p:spTree>
  </p:cSld>
  <p:clrMapOvr>
    <a:masterClrMapping/>
  </p:clrMapOvr>
  <p:transition spd="slow">
    <p:spli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Sahar" pitchFamily="2" charset="-78"/>
              </a:rPr>
              <a:t>4- پیامد کارها را در نظر داشته باشید</a:t>
            </a:r>
            <a:endParaRPr lang="en-US" dirty="0">
              <a:cs typeface="B Sahar" pitchFamily="2" charset="-78"/>
            </a:endParaRPr>
          </a:p>
        </p:txBody>
      </p:sp>
      <p:sp>
        <p:nvSpPr>
          <p:cNvPr id="3" name="Content Placeholder 2"/>
          <p:cNvSpPr>
            <a:spLocks noGrp="1"/>
          </p:cNvSpPr>
          <p:nvPr>
            <p:ph idx="1"/>
          </p:nvPr>
        </p:nvSpPr>
        <p:spPr>
          <a:xfrm>
            <a:off x="500034" y="3357562"/>
            <a:ext cx="8392446" cy="1871638"/>
          </a:xfrm>
        </p:spPr>
        <p:txBody>
          <a:bodyPr/>
          <a:lstStyle/>
          <a:p>
            <a:r>
              <a:rPr lang="fa-IR" b="1" i="1" dirty="0" smtClean="0"/>
              <a:t>مهمترین کارها واولویت های شما آنهایی هستند که می توانند بیشترین تاثیر راچه مثبت وچه منفی روی کار وزندگی شما بگذارند .به جای تمرکز روی سایر کارها تمام توجه تان را معطوف به این نوع کارها کنید .</a:t>
            </a:r>
            <a:endParaRPr lang="en-US" b="1" i="1" dirty="0" smtClean="0"/>
          </a:p>
          <a:p>
            <a:endParaRPr lang="fa-IR" dirty="0"/>
          </a:p>
        </p:txBody>
      </p:sp>
    </p:spTree>
  </p:cSld>
  <p:clrMapOvr>
    <a:masterClrMapping/>
  </p:clrMapOvr>
  <p:transition spd="slow">
    <p:split dir="in"/>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184</TotalTime>
  <Words>972</Words>
  <Application>Microsoft Office PowerPoint</Application>
  <PresentationFormat>On-screen Show (4:3)</PresentationFormat>
  <Paragraphs>78</Paragraphs>
  <Slides>29</Slides>
  <Notes>2</Notes>
  <HiddenSlides>0</HiddenSlides>
  <MMClips>0</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29</vt:i4>
      </vt:variant>
    </vt:vector>
  </HeadingPairs>
  <TitlesOfParts>
    <vt:vector size="45" baseType="lpstr">
      <vt:lpstr>Arial</vt:lpstr>
      <vt:lpstr>B Bardiya</vt:lpstr>
      <vt:lpstr>B Elm</vt:lpstr>
      <vt:lpstr>B Mehr</vt:lpstr>
      <vt:lpstr>B Nazanin</vt:lpstr>
      <vt:lpstr>B Roya</vt:lpstr>
      <vt:lpstr>B Sahar</vt:lpstr>
      <vt:lpstr>Calibri</vt:lpstr>
      <vt:lpstr>Constantia</vt:lpstr>
      <vt:lpstr>Majalla UI</vt:lpstr>
      <vt:lpstr>Times New Roman</vt:lpstr>
      <vt:lpstr>Traditional Arabic</vt:lpstr>
      <vt:lpstr>Wingdings 2</vt:lpstr>
      <vt:lpstr>Custom Design</vt:lpstr>
      <vt:lpstr>1_Custom Design</vt:lpstr>
      <vt:lpstr>Flow</vt:lpstr>
      <vt:lpstr>PowerPoint Presentation</vt:lpstr>
      <vt:lpstr>PowerPoint Presentation</vt:lpstr>
      <vt:lpstr>        21روش عالی  برای غلبه بر تنبلی و انجام بیشترین کار در کمترین زمان</vt:lpstr>
      <vt:lpstr>PowerPoint Presentation</vt:lpstr>
      <vt:lpstr>PowerPoint Presentation</vt:lpstr>
      <vt:lpstr> 1- میز را بچینید </vt:lpstr>
      <vt:lpstr>2-برای هرروز از پیش برنامه ریزی کنید . </vt:lpstr>
      <vt:lpstr>3- قانون 20 /80 را در همه امور به کار بگیرید  </vt:lpstr>
      <vt:lpstr>4- پیامد کارها را در نظر داشته باشید</vt:lpstr>
      <vt:lpstr>  5- شیوه ی الف ب پ ت ث را پیوسته به کار بگیرید  </vt:lpstr>
      <vt:lpstr>6- روی اهداف اصلی تمر کز کنید  </vt:lpstr>
      <vt:lpstr>-به قانون تشخیص ضرورت عمل کنید </vt:lpstr>
      <vt:lpstr>  8-پیش از شروع مقدمات کار را به طور کامل فراهم کنید  </vt:lpstr>
      <vt:lpstr>9-همیشه یک شاگرد باقی بمانید </vt:lpstr>
      <vt:lpstr>10-استعداد های منحصر به فرد خود را تقویت کنید  </vt:lpstr>
      <vt:lpstr>11- محدودیت های اصلی خود را مشخص کنید  </vt:lpstr>
      <vt:lpstr>12- هربار یک بشکه جلو بروید  </vt:lpstr>
      <vt:lpstr>13-    خود را تحت فشار بگذارید  </vt:lpstr>
      <vt:lpstr>14- توانمندی های خود را به حداکثر برسانید  </vt:lpstr>
      <vt:lpstr>15-خود را به فعالیت ترغیب کنید </vt:lpstr>
      <vt:lpstr>16- شیوه ی تنبلی سازنده راتمرین کنید  </vt:lpstr>
      <vt:lpstr>17-نخست دشوارترین کار را انجام دهید  </vt:lpstr>
      <vt:lpstr>18-کار را به قسمت های کوچکتر تقسیم کنید  </vt:lpstr>
      <vt:lpstr>19-وقت بیشتری ایجاد کنید  </vt:lpstr>
      <vt:lpstr>20-سرعت انجام کار راافزایش دهید </vt:lpstr>
      <vt:lpstr>21-هر بار یک کار مهم انجام دهید </vt:lpstr>
      <vt:lpstr>PowerPoint Presentation</vt:lpstr>
      <vt:lpstr>PowerPoint Presentation</vt:lpstr>
      <vt:lpstr>PowerPoint Presentation</vt:lpstr>
    </vt:vector>
  </TitlesOfParts>
  <Company>3627200-3624747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Hamed Computer</dc:creator>
  <cp:lastModifiedBy>Admin</cp:lastModifiedBy>
  <cp:revision>25</cp:revision>
  <dcterms:created xsi:type="dcterms:W3CDTF">2010-07-26T12:08:53Z</dcterms:created>
  <dcterms:modified xsi:type="dcterms:W3CDTF">2015-12-15T16:43:24Z</dcterms:modified>
</cp:coreProperties>
</file>